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760" r:id="rId2"/>
    <p:sldId id="798" r:id="rId3"/>
    <p:sldId id="772" r:id="rId4"/>
    <p:sldId id="770" r:id="rId5"/>
    <p:sldId id="797" r:id="rId6"/>
    <p:sldId id="790" r:id="rId7"/>
    <p:sldId id="773" r:id="rId8"/>
    <p:sldId id="774" r:id="rId9"/>
    <p:sldId id="771" r:id="rId10"/>
    <p:sldId id="775" r:id="rId11"/>
    <p:sldId id="776" r:id="rId12"/>
    <p:sldId id="787" r:id="rId13"/>
    <p:sldId id="777" r:id="rId14"/>
    <p:sldId id="788" r:id="rId15"/>
    <p:sldId id="778" r:id="rId16"/>
    <p:sldId id="799" r:id="rId17"/>
    <p:sldId id="800" r:id="rId18"/>
    <p:sldId id="801" r:id="rId19"/>
    <p:sldId id="779" r:id="rId20"/>
    <p:sldId id="802" r:id="rId21"/>
    <p:sldId id="780" r:id="rId22"/>
    <p:sldId id="803" r:id="rId23"/>
    <p:sldId id="804" r:id="rId24"/>
    <p:sldId id="781" r:id="rId25"/>
    <p:sldId id="805" r:id="rId26"/>
    <p:sldId id="782" r:id="rId27"/>
    <p:sldId id="806" r:id="rId28"/>
    <p:sldId id="784" r:id="rId29"/>
    <p:sldId id="786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3481" autoAdjust="0"/>
  </p:normalViewPr>
  <p:slideViewPr>
    <p:cSldViewPr snapToGrid="0" snapToObjects="1">
      <p:cViewPr varScale="1">
        <p:scale>
          <a:sx n="107" d="100"/>
          <a:sy n="107" d="100"/>
        </p:scale>
        <p:origin x="1236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C9BD-0C8B-4BCB-8502-E8CE24BA58F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A67E-4030-46FD-8588-7A946B5F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67E-4030-46FD-8588-7A946B5FD7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3DE1-4917-B64B-80F3-2E43F1AD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DBFE5-1502-E640-B0E2-FBA71A8B2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FDFBD-B235-004E-8B59-76E25676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312C5-097A-274F-A8E6-A772F0AF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C8944-A566-5947-857F-EF234B2D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4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BA88C-181F-ED44-A25C-8BB4ED67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13EFC4-A5DD-9E48-9843-ED2B954A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1A96D-EF21-1A43-BDBB-0B21B20C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247BF-B936-5A44-8917-FD8D308F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A1373-4B02-B448-A27A-12A5E783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BFEB8-9CA9-D948-BD09-E522034D1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38A444-1CFE-7344-83B9-B69B3A72D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076FD-777F-C448-82DE-F264BAC9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EC8FB-41ED-3B48-9B87-6AC5C737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3CA5A-6065-6548-BBB6-08DB6C89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ABF06-89F3-E84F-9F8F-E4D161D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258E2-02C7-FB40-82FA-F260F117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609B7-B119-9F4B-8234-CF2F082C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64F4B-89B9-4A46-93A9-007501EA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ED19F-8A13-BA40-8DA5-0FEBAB9B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577CD-5CE8-0142-AC24-C9B0B66F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3B1E1-FBA0-0F44-8C79-B5053D29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038E5-5296-664A-8E9C-425C887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96E92-47B0-134A-8A3F-739B307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797F1-99B0-914B-92D0-E577C3D0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323B5-2F2F-414A-825D-D5F26FF1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0AB38-474F-084D-A5D9-CFBBC4E59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A8ADCD-53D8-EA4C-B591-D003F031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1E3B21-1EDC-784E-B457-34F756DB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BC493-BD5D-BE4F-B864-93EA9F4D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D42AA-1502-6144-BF4D-780EE893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5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F343-9097-5449-8DD0-443257E8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FA5C0-D553-9241-82C6-6765A2D7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753CE5-E510-9044-8BEE-D82B8027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2F587-81EF-8443-AC8A-2EFB3A30B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3DF14D-D5CE-5244-B840-14A45EF94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1AA50F-AABE-C849-A6EF-CE4C1D9A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7298D2-B798-2748-AAC1-D6180173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C24308-D14B-034C-A7C0-68B8E22D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5A409-6EC7-414A-83BA-7F14A245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A1156-6270-774E-B795-0D6E1B70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8618D-0CAC-6645-BC1B-C277C33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10893-73CC-814C-8D72-2DB48A5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59E084-2334-3E4B-BE25-7A60669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EAD8FB-AF01-AA4C-AA96-0B268F7F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9109E6-1B94-3F4F-B95D-F01677B6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61631-7B95-7345-A0DD-E029138F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5D83F-148E-6B40-AA16-FABE2B2D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7CC08E-D40C-AC47-99C7-C5A45299E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A42CF-06B4-2640-9D2D-9F691351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C327A-DAE0-DB4C-A7E5-A8E67890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8900A-63F1-FF43-827B-94C92108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0D270-4BD0-074D-A3AB-FE7F33F0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07670-E3A3-054B-8AAB-0414CBCFE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5CAA6E-D9BF-D44F-BFF6-808DB43D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9F1D74-1929-3343-93CA-E65C5B21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22DFE-C4F4-6345-BE28-08BDE233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74C13-E1CF-F24F-9453-F7F8279B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65E6E-7ACB-AC4C-9E9E-D15422A2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A2BBA-EE01-CF4B-9068-981C4CB3D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0BAEB-23E8-7C4B-A7CA-4CB9727B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6446-05C6-D14E-B33E-13B1F1FE5B0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60A05-F6E8-3140-91CB-842BCD887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DE2EB-F43F-5442-9415-E118CD331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iss-rb.r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s://vk.com/cissr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824"/>
            <a:ext cx="12192000" cy="812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3096" y="99489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ПОЛУЧЕНИЯ СУБЪЕКТОМ МАЛОГО И СРЕДНЕГО ПРЕДПРИНИМАТЕЛЬСТВА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СОЦИАЛЬНОГО ПРЕДПРИЯТИЯ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4874" y="6171684"/>
            <a:ext cx="35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14729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категория 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товаров, работ и услуг, производимых социально-незащищенными категориями граждан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е)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148400" y="4448776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275" y="4910441"/>
            <a:ext cx="1146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Доля доходов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dirty="0">
                <a:latin typeface="Arial" pitchFamily="34" charset="0"/>
                <a:cs typeface="Arial" pitchFamily="34" charset="0"/>
              </a:rPr>
              <a:t> в общем объеме доходов СМСП;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Доля полученной СМСП чистой прибыли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год).</a:t>
            </a:r>
          </a:p>
        </p:txBody>
      </p:sp>
    </p:spTree>
    <p:extLst>
      <p:ext uri="{BB962C8B-B14F-4D97-AF65-F5344CB8AC3E}">
        <p14:creationId xmlns:p14="http://schemas.microsoft.com/office/powerpoint/2010/main" val="42725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0" y="123581"/>
            <a:ext cx="11014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 по производству товаров (работ, услуг), предназначенных для социально-незащищенных категорий граждан в целях создания для них условий, позволяющих преодолеть или компенсировать ограничения их жизнедеятельности, а также возможностей участвовать наравне с другими гражданами в жизни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026" y="2054132"/>
            <a:ext cx="11466989" cy="44935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социально-бытовых услуг,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направленных на поддержание жизнедеятельности в быту;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социально-медицинских услуг,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направленных на поддержание и сохранение здоровья путем организации ухода, оказания содействия в проведении оздоровительных мероприятий, систематического наблюдения для выявления отклонений в состоянии здоровья;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социально-психологических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предусматривающих оказание помощи в коррекции психологического состояния для адаптации в социальной среде;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социально-педагогических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профилактику отклонений в поведении;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социально-трудовых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оказание помощи в трудоустройстве и в решении иных проблем, связанных с трудовой адаптацией;</a:t>
            </a:r>
          </a:p>
          <a:p>
            <a:pPr indent="342900" algn="just"/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99" y="612845"/>
            <a:ext cx="11510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деятельность по оказанию услуг, предусматривающих повышение коммуникативного потенциала,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реабилитацию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социальную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адаптацию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услуг по социальному сопровождению;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производство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(или)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реализация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медицинской техники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абилитации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инвалидов;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оздоровления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инвалидов и пенсионеров;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созданию условий 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беспрепятственного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доступа инвалидов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 объектам социальной, инженерной, транспортной инфраструктур и пользования средствами транспорта, связи и информации;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1147" y="4657971"/>
            <a:ext cx="306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851" y="5127367"/>
            <a:ext cx="1146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216893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68" y="317219"/>
            <a:ext cx="1101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98" y="1651782"/>
            <a:ext cx="11283445" cy="424731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психолого-педагогических и иных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укрепление семьи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обеспечение семейного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воспитания детей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поддержку материнства и детства;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оздоровления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детей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 услуг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дошкольного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общего 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 детей;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психолого-педагогической, медицинской и социальной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помощи обучающимся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испытывающим трудности в освоении основных общеобразовательных программ, развитии и социальной адаптации;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обучению работников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добровольцев (волонтеров) социально ориентированных некоммерческих организаций, направленному на повышение качества предоставления услуг такими организациями;</a:t>
            </a:r>
          </a:p>
        </p:txBody>
      </p:sp>
    </p:spTree>
    <p:extLst>
      <p:ext uri="{BB962C8B-B14F-4D97-AF65-F5344CB8AC3E}">
        <p14:creationId xmlns:p14="http://schemas.microsoft.com/office/powerpoint/2010/main" val="389535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02" y="479703"/>
            <a:ext cx="11532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культурно-просветительская деятельность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(в том числе деятельность частных музеев, театров, библиотек, архивов, школ-студий, творческих мастерских, ботанических и зоологических садов, домов культуры, домов народного творчества);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развитие межнационального сотрудничества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сохранение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защиту самобытности, культуры, языков и традиций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народов Российской Федерации;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выпуск периодических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печатных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изданий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книжной продукции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связанной с образованием, наукой и культурой, включенных в утвержденный Правительством Российской Федерации перечень видов периодических печатных изданий и книжной продукции, связанной с образованием, наукой и культурой, облагаемых при их реализации налогом на добавленную стоимость по ставке десять процентов.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09" y="4527098"/>
            <a:ext cx="3207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270" y="5118769"/>
            <a:ext cx="1128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406739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" y="3028950"/>
            <a:ext cx="382905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7756" y="407918"/>
            <a:ext cx="400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+mj-lt"/>
              </a:rPr>
              <a:t>ШАГ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2438" y="1484555"/>
            <a:ext cx="8412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Подготовить необходимый пакет документов в соответствии с категорией социального предприятия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417397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838080"/>
            <a:ext cx="1126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70C0"/>
                </a:solidFill>
              </a:rPr>
              <a:t>Все категории предпринимателей предоставляют: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2137410"/>
            <a:ext cx="112128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dirty="0"/>
              <a:t>1) Заявление (</a:t>
            </a:r>
            <a:r>
              <a:rPr lang="ru-RU" sz="2800" i="1" dirty="0"/>
              <a:t>по форме согласно Приложению № 2);</a:t>
            </a:r>
          </a:p>
          <a:p>
            <a:pPr lvl="0" fontAlgn="base"/>
            <a:r>
              <a:rPr lang="ru-RU" sz="2800" dirty="0"/>
              <a:t> </a:t>
            </a:r>
          </a:p>
          <a:p>
            <a:pPr lvl="0" fontAlgn="base"/>
            <a:r>
              <a:rPr lang="ru-RU" sz="2800" dirty="0"/>
              <a:t>2) Документ, удостоверяющий полномочия представителя заявителя (доверенность) (в случае подачи документов представителем заявителя, действующим на основании доверенности); </a:t>
            </a:r>
          </a:p>
          <a:p>
            <a:pPr lvl="0" fontAlgn="base"/>
            <a:endParaRPr lang="ru-RU" sz="2800" dirty="0"/>
          </a:p>
          <a:p>
            <a:pPr fontAlgn="base"/>
            <a:r>
              <a:rPr lang="ru-RU" sz="2800" dirty="0"/>
              <a:t>3) Отчет о социальном воздействии (</a:t>
            </a:r>
            <a:r>
              <a:rPr lang="ru-RU" sz="2800" b="1" u="sng" dirty="0"/>
              <a:t>по желанию</a:t>
            </a:r>
            <a:r>
              <a:rPr lang="ru-RU" sz="2800" dirty="0"/>
              <a:t>, </a:t>
            </a:r>
            <a:r>
              <a:rPr lang="ru-RU" sz="2800" i="1" dirty="0"/>
              <a:t>по форме согласно Приложению № 3</a:t>
            </a:r>
            <a:r>
              <a:rPr lang="ru-RU" sz="2800" dirty="0"/>
              <a:t>).</a:t>
            </a:r>
          </a:p>
          <a:p>
            <a:pPr lvl="0" fontAlgn="base"/>
            <a:endParaRPr lang="ru-RU" sz="2000" dirty="0"/>
          </a:p>
          <a:p>
            <a:pPr lvl="0" fontAlgn="base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94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93" t="17071" r="20782" b="6875"/>
          <a:stretch/>
        </p:blipFill>
        <p:spPr>
          <a:xfrm>
            <a:off x="228600" y="148454"/>
            <a:ext cx="5840730" cy="6446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406" t="19805" r="22469" b="36133"/>
          <a:stretch/>
        </p:blipFill>
        <p:spPr>
          <a:xfrm>
            <a:off x="6053644" y="148454"/>
            <a:ext cx="5844986" cy="3737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5" y="311972"/>
            <a:ext cx="253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№2</a:t>
            </a:r>
          </a:p>
        </p:txBody>
      </p:sp>
    </p:spTree>
    <p:extLst>
      <p:ext uri="{BB962C8B-B14F-4D97-AF65-F5344CB8AC3E}">
        <p14:creationId xmlns:p14="http://schemas.microsoft.com/office/powerpoint/2010/main" val="4138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71" t="34900" r="20703" b="6172"/>
          <a:stretch/>
        </p:blipFill>
        <p:spPr>
          <a:xfrm>
            <a:off x="2247990" y="221673"/>
            <a:ext cx="7746914" cy="663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6" y="31197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№3</a:t>
            </a:r>
          </a:p>
        </p:txBody>
      </p:sp>
    </p:spTree>
    <p:extLst>
      <p:ext uri="{BB962C8B-B14F-4D97-AF65-F5344CB8AC3E}">
        <p14:creationId xmlns:p14="http://schemas.microsoft.com/office/powerpoint/2010/main" val="172265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802918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Пакет документов для категории 1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1840232"/>
            <a:ext cx="115321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/>
              <a:t>1) Копия штатного расписания (в бумажном виде при подаче комплекта документов в бумажном виде или в виде электронного образа документа в формате PDF при подаче документов через электронный портал); </a:t>
            </a:r>
          </a:p>
          <a:p>
            <a:pPr lvl="0" fontAlgn="base"/>
            <a:endParaRPr lang="ru-RU" sz="2800" dirty="0"/>
          </a:p>
          <a:p>
            <a:pPr lvl="0" fontAlgn="base"/>
            <a:r>
              <a:rPr lang="ru-RU" sz="2800" dirty="0"/>
              <a:t>2) Сведения о численности и заработной плате работников, в том числе по каждой категории социально уязвимых граждан (</a:t>
            </a:r>
            <a:r>
              <a:rPr lang="ru-RU" sz="2800" i="1" dirty="0"/>
              <a:t>по форме согласно Приложению № 4)</a:t>
            </a:r>
            <a:r>
              <a:rPr lang="ru-RU" sz="2800" dirty="0"/>
              <a:t>; </a:t>
            </a:r>
          </a:p>
          <a:p>
            <a:pPr lvl="0" fontAlgn="base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5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382" y="430842"/>
            <a:ext cx="10515600" cy="604579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СОЦИАЛЬНОЕ ПРЕДПРИНИМАТЕЛЬСТВО </a:t>
            </a:r>
          </a:p>
          <a:p>
            <a:pPr marL="0" lvl="0" indent="0" algn="ctr">
              <a:buNone/>
            </a:pPr>
            <a:endParaRPr lang="ru-RU" sz="4000" b="1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3200" b="1" i="1" dirty="0"/>
              <a:t>Федеральный закон от 24.07.2007 N 209-ФЗ</a:t>
            </a:r>
            <a:br>
              <a:rPr lang="ru-RU" sz="3200" b="1" i="1" dirty="0"/>
            </a:br>
            <a:br>
              <a:rPr lang="ru-RU" sz="3200" b="1" i="1" dirty="0"/>
            </a:br>
            <a:r>
              <a:rPr lang="ru-RU" sz="3200" b="1" i="1" dirty="0"/>
              <a:t>«О развитии малого и среднего предпринимательства в Российской Федерации»</a:t>
            </a:r>
          </a:p>
          <a:p>
            <a:pPr marL="0" lvl="0" indent="0">
              <a:buNone/>
            </a:pPr>
            <a:endParaRPr lang="ru-RU" sz="3200" b="1" i="1" dirty="0"/>
          </a:p>
          <a:p>
            <a:pPr marL="0" lv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предпринимательская деятельность,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направленная на достижение общественно полезных целей, способствующая решению социальных проблем граждан и общества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09" t="15838" r="21136" b="6747"/>
          <a:stretch/>
        </p:blipFill>
        <p:spPr>
          <a:xfrm>
            <a:off x="193638" y="355002"/>
            <a:ext cx="5822869" cy="6502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341" t="16406" r="22045" b="7741"/>
          <a:stretch/>
        </p:blipFill>
        <p:spPr>
          <a:xfrm>
            <a:off x="6354780" y="96819"/>
            <a:ext cx="5862223" cy="6761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" y="-36619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№4</a:t>
            </a:r>
          </a:p>
        </p:txBody>
      </p:sp>
    </p:spTree>
    <p:extLst>
      <p:ext uri="{BB962C8B-B14F-4D97-AF65-F5344CB8AC3E}">
        <p14:creationId xmlns:p14="http://schemas.microsoft.com/office/powerpoint/2010/main" val="82735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899" y="985799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Пакет документов для категории 2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2076900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ru-RU" sz="2400" dirty="0"/>
              <a:t>3) Сведения о реализации товаров (работ, услуг), производимых гражданами, относящимися к категориям социально незащищенных (</a:t>
            </a:r>
            <a:r>
              <a:rPr lang="ru-RU" sz="2400" i="1" dirty="0"/>
              <a:t>по форме согласно Приложению № 5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/>
              <a:t>4) Справка о доле доходов, полученных заявителем от осуществления деятельности, указанной в пункте 2 части 1 статьи 241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015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41" t="15838" r="22615" b="7173"/>
          <a:stretch/>
        </p:blipFill>
        <p:spPr>
          <a:xfrm>
            <a:off x="441063" y="521957"/>
            <a:ext cx="5308573" cy="6282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887" t="22088" r="23067" b="9020"/>
          <a:stretch/>
        </p:blipFill>
        <p:spPr>
          <a:xfrm>
            <a:off x="6153374" y="367190"/>
            <a:ext cx="6038626" cy="639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№5</a:t>
            </a:r>
          </a:p>
        </p:txBody>
      </p:sp>
    </p:spTree>
    <p:extLst>
      <p:ext uri="{BB962C8B-B14F-4D97-AF65-F5344CB8AC3E}">
        <p14:creationId xmlns:p14="http://schemas.microsoft.com/office/powerpoint/2010/main" val="3822500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46" t="15876" r="20227" b="6874"/>
          <a:stretch/>
        </p:blipFill>
        <p:spPr>
          <a:xfrm>
            <a:off x="451229" y="484094"/>
            <a:ext cx="5866444" cy="6293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023" t="17258" r="20682" b="18963"/>
          <a:stretch/>
        </p:blipFill>
        <p:spPr>
          <a:xfrm>
            <a:off x="6658984" y="366571"/>
            <a:ext cx="5533016" cy="484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№6</a:t>
            </a:r>
          </a:p>
        </p:txBody>
      </p:sp>
    </p:spTree>
    <p:extLst>
      <p:ext uri="{BB962C8B-B14F-4D97-AF65-F5344CB8AC3E}">
        <p14:creationId xmlns:p14="http://schemas.microsoft.com/office/powerpoint/2010/main" val="133987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59" y="1061102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Пакет документов для категории 3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182" y="2055385"/>
            <a:ext cx="11532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en-US" sz="2400" dirty="0"/>
              <a:t>3) </a:t>
            </a:r>
            <a:r>
              <a:rPr lang="ru-RU" sz="2400" dirty="0"/>
              <a:t>Сведения об осуществляемой деятельности по производству товаров (работ, услуг), предназначенных для граждан социально уязвимых категорий (</a:t>
            </a:r>
            <a:r>
              <a:rPr lang="ru-RU" sz="2400" i="1" dirty="0"/>
              <a:t>по форме согласно Приложению № 7</a:t>
            </a:r>
            <a:r>
              <a:rPr lang="ru-RU" sz="2400" dirty="0"/>
              <a:t>); </a:t>
            </a:r>
            <a:endParaRPr lang="en-US" sz="2400" dirty="0"/>
          </a:p>
          <a:p>
            <a:pPr lvl="0" fontAlgn="base"/>
            <a:endParaRPr lang="ru-RU" sz="2400" dirty="0"/>
          </a:p>
          <a:p>
            <a:pPr lvl="0" fontAlgn="base"/>
            <a:r>
              <a:rPr lang="en-US" sz="2400" dirty="0"/>
              <a:t>4) </a:t>
            </a:r>
            <a:r>
              <a:rPr lang="ru-RU" sz="2400" dirty="0"/>
              <a:t>Справка о доле доходов, полученных заявителем от осуществления деятельности, указанной в пункте 3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  <a:endParaRPr lang="en-US" sz="2400" dirty="0"/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45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154" t="15997" r="22923" b="7848"/>
          <a:stretch/>
        </p:blipFill>
        <p:spPr>
          <a:xfrm>
            <a:off x="225909" y="461665"/>
            <a:ext cx="5451423" cy="6396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53" t="15997" r="23962" b="6406"/>
          <a:stretch/>
        </p:blipFill>
        <p:spPr>
          <a:xfrm>
            <a:off x="6280622" y="189914"/>
            <a:ext cx="5304724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233225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Пакет документов для категории 4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2356599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/>
              <a:t>3) Сведения об осуществлении деятельности, направленной на достижение общественного полезных целей и способствующей решению социальных проблем (</a:t>
            </a:r>
            <a:r>
              <a:rPr lang="ru-RU" sz="2400" i="1" dirty="0"/>
              <a:t>по форме согласно Приложению № 8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/>
              <a:t>4) Справка о доле доходов, полученных заявителем от осуществления деятельности, указанной в пункте 4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44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Приложение №8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962" t="16863" r="23154" b="8136"/>
          <a:stretch/>
        </p:blipFill>
        <p:spPr>
          <a:xfrm>
            <a:off x="0" y="467163"/>
            <a:ext cx="5419921" cy="6390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000" t="18161" r="23731" b="14194"/>
          <a:stretch/>
        </p:blipFill>
        <p:spPr>
          <a:xfrm>
            <a:off x="5950634" y="236330"/>
            <a:ext cx="6006905" cy="65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19" y="2056500"/>
            <a:ext cx="4801499" cy="4801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0400" y="1325727"/>
            <a:ext cx="88911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подготовленный комплект документов в уполномоченный орган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047" y="258183"/>
            <a:ext cx="337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ШАГ 3</a:t>
            </a:r>
          </a:p>
        </p:txBody>
      </p:sp>
    </p:spTree>
    <p:extLst>
      <p:ext uri="{BB962C8B-B14F-4D97-AF65-F5344CB8AC3E}">
        <p14:creationId xmlns:p14="http://schemas.microsoft.com/office/powerpoint/2010/main" val="25468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838" y="204396"/>
            <a:ext cx="642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Остались вопросы?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57" y="2926080"/>
            <a:ext cx="3383280" cy="338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9" y="1333948"/>
            <a:ext cx="1059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Получите консультацию по вопросам признания субъекта малого и среднего предпринимательства социальным предприятием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489" y="2739275"/>
            <a:ext cx="463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 инноваций социальной сферы РБ</a:t>
            </a:r>
          </a:p>
          <a:p>
            <a:r>
              <a:rPr lang="ru-RU" dirty="0"/>
              <a:t>Адрес: </a:t>
            </a:r>
            <a:r>
              <a:rPr lang="ru-RU" dirty="0" err="1"/>
              <a:t>г.Уфа</a:t>
            </a:r>
            <a:r>
              <a:rPr lang="ru-RU" dirty="0"/>
              <a:t>, Индустриальное шоссе 44/1</a:t>
            </a:r>
          </a:p>
          <a:p>
            <a:r>
              <a:rPr lang="ru-RU" dirty="0"/>
              <a:t>6 павильон, кабинет 6-22</a:t>
            </a:r>
          </a:p>
          <a:p>
            <a:r>
              <a:rPr lang="ru-RU" dirty="0"/>
              <a:t>Тел.</a:t>
            </a:r>
            <a:r>
              <a:rPr lang="ru-RU" dirty="0">
                <a:sym typeface="Wingdings" panose="05000000000000000000" pitchFamily="2" charset="2"/>
              </a:rPr>
              <a:t>: (347)264-62-90</a:t>
            </a:r>
          </a:p>
          <a:p>
            <a:r>
              <a:rPr lang="en-US" dirty="0">
                <a:sym typeface="Wingdings" panose="05000000000000000000" pitchFamily="2" charset="2"/>
              </a:rPr>
              <a:t>E-mail: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mail@ciss-rb.ru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75" y="1980279"/>
            <a:ext cx="1596726" cy="112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0" y="2110279"/>
            <a:ext cx="1495425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" y="4490757"/>
            <a:ext cx="547367" cy="474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" y="5885677"/>
            <a:ext cx="497938" cy="497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" y="5137138"/>
            <a:ext cx="497938" cy="497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252" y="4490757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ciss-rb.ru/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9251" y="5137138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vk.com/</a:t>
            </a:r>
            <a:r>
              <a:rPr lang="en-US" dirty="0" err="1">
                <a:hlinkClick r:id="rId9"/>
              </a:rPr>
              <a:t>cissrb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38343" y="5885677"/>
            <a:ext cx="27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cissrb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94" y="2877782"/>
            <a:ext cx="3505834" cy="35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3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Приказ Минэкономразвития России от 29.11.2019 N 773</a:t>
            </a:r>
          </a:p>
          <a:p>
            <a:pPr marL="0" indent="0">
              <a:buNone/>
            </a:pPr>
            <a:br>
              <a:rPr lang="ru-RU" sz="3200" b="1" i="1" dirty="0"/>
            </a:br>
            <a:r>
              <a:rPr lang="ru-RU" sz="3200" b="1" i="1" dirty="0"/>
              <a:t>«Об 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939" y="632611"/>
            <a:ext cx="108876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ФОРМИРОВАНИЕ ПЕРЕЧНЯ СОЦИАЛЬНЫХ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3460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B8EF23-FB40-2A41-B76D-58CA4711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21224"/>
            <a:ext cx="11521440" cy="498079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предприятия в реестре субъектов малого и среднего предпринимательства ( проверить можно на сайте ФНС РФ)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ОКВЭДов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относящихся к производству и (или) реализации подакцизных товаров, а также к добыче и (или) реализации полезных ископаемых (за исключением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общераспространенных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полезных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лицензий( «Лицензии на производство и оборот произведенных этилового спирта, алкогольной и спиртосодержащей продукции», «Лицензии на розничную продажу алкогольной продукции», «Лицензии на закупку, хранение и поставки алкогольной и спиртосодержащей продукции», «Лицензии на пользование недрами»)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вхождения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СП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регистрации ООО/ИП не позже 2019 года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19" y="434119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</a:p>
        </p:txBody>
      </p:sp>
    </p:spTree>
    <p:extLst>
      <p:ext uri="{BB962C8B-B14F-4D97-AF65-F5344CB8AC3E}">
        <p14:creationId xmlns:p14="http://schemas.microsoft.com/office/powerpoint/2010/main" val="320828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1) некомплектность представленных заявителем документов и (или) недостоверность содержащихся в них сведений;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2) установленное в ходе рассмотрения документов несоответствие заявителя условиям признания социальным предприятием, в том числе отсутствие сведений о заявителе в едином реестре субъектов малого и среднего предпринимательства;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3) нарушение срока подачи документов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27" y="581055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</a:p>
        </p:txBody>
      </p:sp>
    </p:spTree>
    <p:extLst>
      <p:ext uri="{BB962C8B-B14F-4D97-AF65-F5344CB8AC3E}">
        <p14:creationId xmlns:p14="http://schemas.microsoft.com/office/powerpoint/2010/main" val="266837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действует упрощенный порядок подачи заявлений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марта до 1 мая необходимо будет собирать полный пакет документов.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929" y="626301"/>
            <a:ext cx="5999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</a:rPr>
              <a:t>Сроки</a:t>
            </a:r>
          </a:p>
        </p:txBody>
      </p:sp>
    </p:spTree>
    <p:extLst>
      <p:ext uri="{BB962C8B-B14F-4D97-AF65-F5344CB8AC3E}">
        <p14:creationId xmlns:p14="http://schemas.microsoft.com/office/powerpoint/2010/main" val="265756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908"/>
            <a:ext cx="4701092" cy="4701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ШАГ 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592"/>
            <a:ext cx="10515600" cy="2186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Определить категорию социального предпринимательства, к которой относится ваше предприятие</a:t>
            </a:r>
          </a:p>
        </p:txBody>
      </p:sp>
    </p:spTree>
    <p:extLst>
      <p:ext uri="{BB962C8B-B14F-4D97-AF65-F5344CB8AC3E}">
        <p14:creationId xmlns:p14="http://schemas.microsoft.com/office/powerpoint/2010/main" val="137575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548" y="207327"/>
            <a:ext cx="6573819" cy="132556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+mj-lt"/>
              </a:rPr>
              <a:t>Категории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социальных предприятий: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686" y="1970957"/>
            <a:ext cx="3399416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1. Обеспечивает занятость социально-незащищенных категорий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4520" y="4448155"/>
            <a:ext cx="3399416" cy="163121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2. Обеспечивает реализацию производимых социально-незащищенными категориями граждан товаров, услуг, работ.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9018" y="4448155"/>
            <a:ext cx="339941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3. Осуществляет деятельность по производству товаров (работ, услуг), предназначенных для социально-незащищенных категорий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5361" y="1907335"/>
            <a:ext cx="3399416" cy="224676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4. 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20180" y="1532890"/>
            <a:ext cx="1211463" cy="657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70786" y="1532890"/>
            <a:ext cx="1438606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53835" y="1532890"/>
            <a:ext cx="1306605" cy="748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12539" y="1532890"/>
            <a:ext cx="1025390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1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категория 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социально-незащищенных категорий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е)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409" y="5372107"/>
            <a:ext cx="11220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 итогам предыдущего календарного года среднесписочная численность лиц, относящихся к любой из таких категорий, среди работников СМСП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(но не менее двух лиц, относящихся к таким категориям)</a:t>
            </a:r>
            <a:r>
              <a:rPr lang="ru-RU" dirty="0">
                <a:latin typeface="Arial" pitchFamily="34" charset="0"/>
                <a:cs typeface="Arial" pitchFamily="34" charset="0"/>
              </a:rPr>
              <a:t>, а доля расходов на оплату труда лиц, относящихся к любой из таких категорий, в расходах на оплату труда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25 %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Учитывается предыдущий календарный год.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282871" y="4910442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21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1805</Words>
  <Application>Microsoft Office PowerPoint</Application>
  <PresentationFormat>Широкоэкранный</PresentationFormat>
  <Paragraphs>158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1) некомплектность представленных заявителем документов и (или) недостоверность содержащихся в них сведений;  2) установленное в ходе рассмотрения документов несоответствие заявителя условиям признания социальным предприятием, в том числе отсутствие сведений о заявителе в едином реестре субъектов малого и среднего предпринимательства;  3) нарушение срока подачи документов</vt:lpstr>
      <vt:lpstr>До 1 марта действует упрощенный порядок подачи заявлений  С 1 марта до 1 мая необходимо будет собирать полный пакет документов. </vt:lpstr>
      <vt:lpstr>ШАГ 1 </vt:lpstr>
      <vt:lpstr>Категории социальных предприятий: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Абрамова</dc:creator>
  <cp:lastModifiedBy>1</cp:lastModifiedBy>
  <cp:revision>114</cp:revision>
  <cp:lastPrinted>2019-08-19T06:28:57Z</cp:lastPrinted>
  <dcterms:created xsi:type="dcterms:W3CDTF">2019-08-17T09:31:40Z</dcterms:created>
  <dcterms:modified xsi:type="dcterms:W3CDTF">2020-02-13T05:43:47Z</dcterms:modified>
</cp:coreProperties>
</file>